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0" r:id="rId2"/>
    <p:sldId id="261" r:id="rId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Stijl, gemiddeld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03447BB-5D67-496B-8E87-E561075AD55C}" styleName="Stijl, donker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AAFD25-631A-4B8D-97DD-3ED68CDEF26A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2577-0A0F-4584-B1CF-23DFF51A2C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7712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mtClean="0"/>
              <a:t>G1a 8  </a:t>
            </a:r>
            <a:r>
              <a:rPr lang="nl-NL" dirty="0" smtClean="0"/>
              <a:t>okt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322C-500C-4DF2-A874-8CE988538A86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5566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mtClean="0"/>
              <a:t>G1a 8  </a:t>
            </a:r>
            <a:r>
              <a:rPr lang="nl-NL" dirty="0" smtClean="0"/>
              <a:t>okt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4322C-500C-4DF2-A874-8CE988538A86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3556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9604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05643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95062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876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2372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2286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7743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6387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9136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494014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7340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747D4-FAF8-4C1A-A972-B001DC4C2720}" type="datetimeFigureOut">
              <a:rPr lang="nl-NL" smtClean="0"/>
              <a:t>5-11-2014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C5A68-2005-43D9-A9A2-739A1EA4E1A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8415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27584" y="1052736"/>
            <a:ext cx="7776864" cy="4896543"/>
          </a:xfrm>
        </p:spPr>
        <p:txBody>
          <a:bodyPr>
            <a:noAutofit/>
          </a:bodyPr>
          <a:lstStyle/>
          <a:p>
            <a:endParaRPr lang="nl-NL" sz="2400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800" dirty="0" smtClean="0">
                <a:latin typeface="+mj-lt"/>
                <a:cs typeface="Arial" pitchFamily="34" charset="0"/>
              </a:rPr>
              <a:t>Bijvoeglijke naamwoorden</a:t>
            </a:r>
            <a:r>
              <a:rPr lang="nl-NL" sz="2800" dirty="0">
                <a:latin typeface="+mj-lt"/>
                <a:cs typeface="Arial" pitchFamily="34" charset="0"/>
              </a:rPr>
              <a:t> </a:t>
            </a:r>
            <a:r>
              <a:rPr lang="nl-NL" sz="2800" dirty="0" smtClean="0">
                <a:latin typeface="+mj-lt"/>
                <a:cs typeface="Arial" pitchFamily="34" charset="0"/>
              </a:rPr>
              <a:t>zeggen iets over een zelfstandig naamwoord. Ze kunnen vlak vóór een zelfstandig naamwoord staan, maar ook een stuk verderop in de zin. </a:t>
            </a:r>
          </a:p>
          <a:p>
            <a:pPr marL="109728" indent="0">
              <a:buNone/>
            </a:pPr>
            <a:endParaRPr lang="nl-NL" sz="2800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800" dirty="0">
                <a:latin typeface="+mj-lt"/>
                <a:cs typeface="Arial" pitchFamily="34" charset="0"/>
              </a:rPr>
              <a:t>	</a:t>
            </a:r>
            <a:r>
              <a:rPr lang="nl-NL" sz="2800" dirty="0" smtClean="0">
                <a:latin typeface="+mj-lt"/>
                <a:cs typeface="Arial" pitchFamily="34" charset="0"/>
              </a:rPr>
              <a:t>De </a:t>
            </a:r>
            <a:r>
              <a:rPr lang="nl-NL" sz="2800" b="1" u="sng" dirty="0" smtClean="0">
                <a:latin typeface="+mj-lt"/>
                <a:cs typeface="Arial" pitchFamily="34" charset="0"/>
              </a:rPr>
              <a:t>grote</a:t>
            </a:r>
            <a:r>
              <a:rPr lang="nl-NL" sz="2800" dirty="0" smtClean="0">
                <a:latin typeface="+mj-lt"/>
                <a:cs typeface="Arial" pitchFamily="34" charset="0"/>
              </a:rPr>
              <a:t> man lacht veel. </a:t>
            </a:r>
          </a:p>
          <a:p>
            <a:pPr marL="109728" indent="0">
              <a:buNone/>
            </a:pPr>
            <a:r>
              <a:rPr lang="nl-NL" sz="2800" dirty="0">
                <a:latin typeface="+mj-lt"/>
                <a:cs typeface="Arial" pitchFamily="34" charset="0"/>
              </a:rPr>
              <a:t>	</a:t>
            </a:r>
            <a:r>
              <a:rPr lang="nl-NL" sz="2800" dirty="0" smtClean="0">
                <a:latin typeface="+mj-lt"/>
                <a:cs typeface="Arial" pitchFamily="34" charset="0"/>
              </a:rPr>
              <a:t>De man is </a:t>
            </a:r>
            <a:r>
              <a:rPr lang="nl-NL" sz="2800" b="1" u="sng" dirty="0" smtClean="0">
                <a:latin typeface="+mj-lt"/>
                <a:cs typeface="Arial" pitchFamily="34" charset="0"/>
              </a:rPr>
              <a:t>groot.</a:t>
            </a:r>
            <a:r>
              <a:rPr lang="nl-NL" sz="2800" dirty="0" smtClean="0">
                <a:latin typeface="+mj-lt"/>
                <a:cs typeface="Arial" pitchFamily="34" charset="0"/>
              </a:rPr>
              <a:t> </a:t>
            </a:r>
          </a:p>
          <a:p>
            <a:pPr marL="109728" indent="0">
              <a:buNone/>
            </a:pPr>
            <a:endParaRPr lang="nl-NL" sz="2400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400" b="1" dirty="0">
                <a:latin typeface="+mj-lt"/>
                <a:cs typeface="Arial" pitchFamily="34" charset="0"/>
              </a:rPr>
              <a:t>	</a:t>
            </a:r>
            <a:r>
              <a:rPr lang="nl-NL" sz="2400" b="1" dirty="0" smtClean="0">
                <a:latin typeface="+mj-lt"/>
                <a:cs typeface="Arial" pitchFamily="34" charset="0"/>
              </a:rPr>
              <a:t>	  </a:t>
            </a:r>
            <a:endParaRPr lang="nl-NL" sz="2000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400" dirty="0">
                <a:latin typeface="+mj-lt"/>
                <a:cs typeface="Arial" pitchFamily="34" charset="0"/>
              </a:rPr>
              <a:t>	</a:t>
            </a:r>
            <a:endParaRPr lang="nl-NL" sz="2400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400" dirty="0">
                <a:latin typeface="+mj-lt"/>
                <a:cs typeface="Arial" pitchFamily="34" charset="0"/>
              </a:rPr>
              <a:t>	</a:t>
            </a:r>
            <a:r>
              <a:rPr lang="nl-NL" sz="2400" dirty="0" smtClean="0">
                <a:latin typeface="+mj-lt"/>
                <a:cs typeface="Arial" pitchFamily="34" charset="0"/>
              </a:rPr>
              <a:t>		</a:t>
            </a:r>
          </a:p>
          <a:p>
            <a:pPr marL="393192" lvl="1" indent="0">
              <a:buNone/>
            </a:pPr>
            <a:endParaRPr lang="nl-NL" sz="2000" dirty="0" smtClean="0">
              <a:latin typeface="+mj-lt"/>
              <a:cs typeface="Arial" pitchFamily="34" charset="0"/>
            </a:endParaRPr>
          </a:p>
          <a:p>
            <a:pPr lvl="1"/>
            <a:endParaRPr lang="nl-NL" sz="2000" dirty="0" smtClean="0">
              <a:latin typeface="+mj-lt"/>
              <a:cs typeface="Arial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08112"/>
          </a:xfrm>
          <a:solidFill>
            <a:srgbClr val="00B050">
              <a:alpha val="42000"/>
            </a:srgbClr>
          </a:solidFill>
        </p:spPr>
        <p:txBody>
          <a:bodyPr>
            <a:noAutofit/>
          </a:bodyPr>
          <a:lstStyle/>
          <a:p>
            <a:pPr algn="ctr"/>
            <a:r>
              <a:rPr lang="nl-NL" sz="4000" dirty="0" smtClean="0"/>
              <a:t>Bijvoeglijke naamwoorden</a:t>
            </a:r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2917306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827584" y="1196752"/>
            <a:ext cx="7776864" cy="4752527"/>
          </a:xfrm>
        </p:spPr>
        <p:txBody>
          <a:bodyPr>
            <a:noAutofit/>
          </a:bodyPr>
          <a:lstStyle/>
          <a:p>
            <a:pPr marL="452628"/>
            <a:r>
              <a:rPr lang="nl-NL" sz="2400" dirty="0" smtClean="0">
                <a:latin typeface="+mj-lt"/>
                <a:cs typeface="Arial" pitchFamily="34" charset="0"/>
              </a:rPr>
              <a:t>Een </a:t>
            </a:r>
            <a:r>
              <a:rPr lang="nl-NL" sz="2400" dirty="0" smtClean="0">
                <a:latin typeface="+mj-lt"/>
                <a:cs typeface="Arial" pitchFamily="34" charset="0"/>
              </a:rPr>
              <a:t>bijzondere vorm van het bijvoeglijke naamwoord is het stoffelijke bijvoeglijke naamwoord. Het geeft aan van welke materiaal dat zelfstandige naamwoord is gemaakt.</a:t>
            </a:r>
          </a:p>
          <a:p>
            <a:pPr marL="452628"/>
            <a:r>
              <a:rPr lang="nl-NL" sz="2400" dirty="0" smtClean="0">
                <a:latin typeface="+mj-lt"/>
                <a:cs typeface="Arial" pitchFamily="34" charset="0"/>
              </a:rPr>
              <a:t>Zijn de stoffelijke bijvoeglijke</a:t>
            </a:r>
            <a:r>
              <a:rPr lang="nl-NL" sz="2400" b="1" dirty="0" smtClean="0">
                <a:latin typeface="+mj-lt"/>
                <a:cs typeface="Arial" pitchFamily="34" charset="0"/>
              </a:rPr>
              <a:t> </a:t>
            </a:r>
            <a:r>
              <a:rPr lang="nl-NL" sz="2400" dirty="0" smtClean="0">
                <a:latin typeface="+mj-lt"/>
                <a:cs typeface="Arial" pitchFamily="34" charset="0"/>
              </a:rPr>
              <a:t>naamwoorden van natuurlijk materiaal, dan zetten we er een –n achter. </a:t>
            </a:r>
          </a:p>
          <a:p>
            <a:pPr marL="109728" indent="0">
              <a:buNone/>
            </a:pPr>
            <a:r>
              <a:rPr lang="nl-NL" sz="2400" dirty="0">
                <a:latin typeface="+mj-lt"/>
                <a:cs typeface="Arial" pitchFamily="34" charset="0"/>
              </a:rPr>
              <a:t> </a:t>
            </a:r>
            <a:r>
              <a:rPr lang="nl-NL" sz="2400" dirty="0" smtClean="0">
                <a:latin typeface="+mj-lt"/>
                <a:cs typeface="Arial" pitchFamily="34" charset="0"/>
              </a:rPr>
              <a:t>     	</a:t>
            </a:r>
            <a:r>
              <a:rPr lang="nl-NL" sz="2400" dirty="0" smtClean="0">
                <a:latin typeface="+mj-lt"/>
                <a:cs typeface="Arial" pitchFamily="34" charset="0"/>
              </a:rPr>
              <a:t>Bij moderne materialen, die chemisch tot </a:t>
            </a:r>
            <a:r>
              <a:rPr lang="nl-NL" sz="2400" dirty="0" smtClean="0">
                <a:latin typeface="+mj-lt"/>
                <a:cs typeface="Arial" pitchFamily="34" charset="0"/>
              </a:rPr>
              <a:t>stand zijn 	gekomen</a:t>
            </a:r>
            <a:r>
              <a:rPr lang="nl-NL" sz="2400" dirty="0" smtClean="0">
                <a:latin typeface="+mj-lt"/>
                <a:cs typeface="Arial" pitchFamily="34" charset="0"/>
              </a:rPr>
              <a:t> doen we dat niet. 	  </a:t>
            </a:r>
            <a:endParaRPr lang="nl-NL" sz="2000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400" dirty="0">
                <a:latin typeface="+mj-lt"/>
                <a:cs typeface="Arial" pitchFamily="34" charset="0"/>
              </a:rPr>
              <a:t>	</a:t>
            </a:r>
            <a:endParaRPr lang="nl-NL" sz="2400" dirty="0" smtClean="0">
              <a:latin typeface="+mj-lt"/>
              <a:cs typeface="Arial" pitchFamily="34" charset="0"/>
            </a:endParaRPr>
          </a:p>
          <a:p>
            <a:pPr marL="109728" indent="0">
              <a:buNone/>
            </a:pPr>
            <a:r>
              <a:rPr lang="nl-NL" sz="2400" dirty="0">
                <a:latin typeface="+mj-lt"/>
                <a:cs typeface="Arial" pitchFamily="34" charset="0"/>
              </a:rPr>
              <a:t>	</a:t>
            </a:r>
            <a:r>
              <a:rPr lang="nl-NL" sz="2400" dirty="0" smtClean="0">
                <a:latin typeface="+mj-lt"/>
                <a:cs typeface="Arial" pitchFamily="34" charset="0"/>
              </a:rPr>
              <a:t>		</a:t>
            </a:r>
          </a:p>
          <a:p>
            <a:pPr marL="393192" lvl="1" indent="0">
              <a:buNone/>
            </a:pPr>
            <a:endParaRPr lang="nl-NL" sz="2000" dirty="0" smtClean="0">
              <a:latin typeface="+mj-lt"/>
              <a:cs typeface="Arial" pitchFamily="34" charset="0"/>
            </a:endParaRPr>
          </a:p>
          <a:p>
            <a:pPr lvl="1"/>
            <a:endParaRPr lang="nl-NL" sz="2000" dirty="0" smtClean="0">
              <a:latin typeface="+mj-lt"/>
              <a:cs typeface="Arial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008112"/>
          </a:xfrm>
          <a:solidFill>
            <a:srgbClr val="00B050">
              <a:alpha val="42000"/>
            </a:srgbClr>
          </a:solidFill>
        </p:spPr>
        <p:txBody>
          <a:bodyPr>
            <a:noAutofit/>
          </a:bodyPr>
          <a:lstStyle/>
          <a:p>
            <a:pPr algn="ctr"/>
            <a:r>
              <a:rPr lang="nl-NL" sz="4000" dirty="0" smtClean="0"/>
              <a:t>Stoffelijke bijvoeglijke naamwoorden</a:t>
            </a:r>
            <a:endParaRPr lang="nl-NL" sz="40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7245217"/>
              </p:ext>
            </p:extLst>
          </p:nvPr>
        </p:nvGraphicFramePr>
        <p:xfrm>
          <a:off x="1475656" y="4365104"/>
          <a:ext cx="6096000" cy="14782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048000"/>
                <a:gridCol w="3048000"/>
              </a:tblGrid>
              <a:tr h="154816">
                <a:tc>
                  <a:txBody>
                    <a:bodyPr/>
                    <a:lstStyle/>
                    <a:p>
                      <a:r>
                        <a:rPr lang="nl-NL" i="1" dirty="0" smtClean="0"/>
                        <a:t>Natuurlijk </a:t>
                      </a:r>
                      <a:endParaRPr lang="nl-NL" i="1" dirty="0"/>
                    </a:p>
                  </a:txBody>
                  <a:tcPr>
                    <a:solidFill>
                      <a:srgbClr val="00B050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i="1" dirty="0" smtClean="0"/>
                        <a:t>Chemisch</a:t>
                      </a:r>
                      <a:r>
                        <a:rPr lang="nl-NL" i="1" baseline="0" dirty="0" smtClean="0"/>
                        <a:t> gemaakt</a:t>
                      </a:r>
                      <a:endParaRPr lang="nl-NL" i="1" dirty="0"/>
                    </a:p>
                  </a:txBody>
                  <a:tcPr>
                    <a:solidFill>
                      <a:srgbClr val="00B050">
                        <a:alpha val="50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i="1" dirty="0" smtClean="0"/>
                        <a:t>Een</a:t>
                      </a:r>
                      <a:r>
                        <a:rPr lang="nl-NL" i="1" baseline="0" dirty="0" smtClean="0"/>
                        <a:t> houten stoel</a:t>
                      </a:r>
                      <a:endParaRPr lang="nl-NL" i="1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i="1" dirty="0" smtClean="0"/>
                        <a:t>Een</a:t>
                      </a:r>
                      <a:r>
                        <a:rPr lang="nl-NL" i="1" baseline="0" dirty="0" smtClean="0"/>
                        <a:t> nylon tas</a:t>
                      </a:r>
                      <a:endParaRPr lang="nl-NL" i="1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i="1" dirty="0" smtClean="0"/>
                        <a:t>Een stalen balk</a:t>
                      </a:r>
                      <a:endParaRPr lang="nl-NL" i="1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i="1" dirty="0" smtClean="0"/>
                        <a:t>Aluminium kozijnen</a:t>
                      </a:r>
                      <a:endParaRPr lang="nl-NL" i="1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i="1" dirty="0" smtClean="0"/>
                        <a:t>Linnen lakens</a:t>
                      </a:r>
                      <a:endParaRPr lang="nl-NL" i="1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nl-NL" i="1" dirty="0" smtClean="0"/>
                        <a:t>Een polyester</a:t>
                      </a:r>
                      <a:r>
                        <a:rPr lang="nl-NL" i="1" baseline="0" dirty="0" smtClean="0"/>
                        <a:t> boot</a:t>
                      </a:r>
                      <a:endParaRPr lang="nl-NL" i="1" dirty="0"/>
                    </a:p>
                  </a:txBody>
                  <a:tcPr>
                    <a:solidFill>
                      <a:srgbClr val="00B050">
                        <a:alpha val="25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289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103</Words>
  <Application>Microsoft Office PowerPoint</Application>
  <PresentationFormat>Diavoorstelling (4:3)</PresentationFormat>
  <Paragraphs>28</Paragraphs>
  <Slides>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Bijvoeglijke naamwoorden</vt:lpstr>
      <vt:lpstr>Stoffelijke bijvoeglijke naamwoorden</vt:lpstr>
    </vt:vector>
  </TitlesOfParts>
  <Company>Marnix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Lidwoorden</dc:title>
  <dc:creator>Jan van Deutekom (DJ)</dc:creator>
  <cp:lastModifiedBy>Jan van Deutekom (DJ)</cp:lastModifiedBy>
  <cp:revision>6</cp:revision>
  <dcterms:created xsi:type="dcterms:W3CDTF">2014-11-05T14:39:35Z</dcterms:created>
  <dcterms:modified xsi:type="dcterms:W3CDTF">2014-11-05T15:21:24Z</dcterms:modified>
</cp:coreProperties>
</file>